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284" r:id="rId4"/>
    <p:sldId id="296" r:id="rId5"/>
    <p:sldId id="297" r:id="rId6"/>
    <p:sldId id="298" r:id="rId7"/>
    <p:sldId id="299" r:id="rId8"/>
    <p:sldId id="280" r:id="rId9"/>
    <p:sldId id="276" r:id="rId10"/>
    <p:sldId id="293" r:id="rId11"/>
    <p:sldId id="257" r:id="rId12"/>
    <p:sldId id="267" r:id="rId13"/>
    <p:sldId id="268" r:id="rId14"/>
    <p:sldId id="269" r:id="rId15"/>
    <p:sldId id="275" r:id="rId16"/>
    <p:sldId id="270" r:id="rId17"/>
    <p:sldId id="277" r:id="rId18"/>
    <p:sldId id="262" r:id="rId19"/>
    <p:sldId id="274" r:id="rId20"/>
    <p:sldId id="273" r:id="rId21"/>
    <p:sldId id="281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82" r:id="rId32"/>
    <p:sldId id="278" r:id="rId33"/>
    <p:sldId id="279" r:id="rId34"/>
    <p:sldId id="264" r:id="rId35"/>
    <p:sldId id="271" r:id="rId36"/>
    <p:sldId id="263" r:id="rId37"/>
    <p:sldId id="265" r:id="rId38"/>
    <p:sldId id="266" r:id="rId39"/>
    <p:sldId id="283" r:id="rId40"/>
    <p:sldId id="272" r:id="rId4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6944" autoAdjust="0"/>
  </p:normalViewPr>
  <p:slideViewPr>
    <p:cSldViewPr snapToGrid="0">
      <p:cViewPr varScale="1">
        <p:scale>
          <a:sx n="139" d="100"/>
          <a:sy n="139" d="100"/>
        </p:scale>
        <p:origin x="105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1C4A2-B8EC-4E0A-8DE6-A3B69B64B700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06DC-36D1-4C50-9FC6-37C6B4E6DF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15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kusto-sdm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54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Azure/</a:t>
            </a:r>
            <a:r>
              <a:rPr lang="de-CH" dirty="0" err="1">
                <a:hlinkClick r:id="rId3"/>
              </a:rPr>
              <a:t>azure-kusto-sdmt</a:t>
            </a:r>
            <a:r>
              <a:rPr lang="de-CH" dirty="0">
                <a:hlinkClick r:id="rId3"/>
              </a:rPr>
              <a:t>: </a:t>
            </a:r>
            <a:r>
              <a:rPr lang="de-CH" dirty="0" err="1">
                <a:hlinkClick r:id="rId3"/>
              </a:rPr>
              <a:t>Sliced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migration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toolbox</a:t>
            </a:r>
            <a:r>
              <a:rPr lang="de-CH" dirty="0">
                <a:hlinkClick r:id="rId3"/>
              </a:rPr>
              <a:t> (</a:t>
            </a:r>
            <a:r>
              <a:rPr lang="de-CH" dirty="0" err="1">
                <a:hlinkClick r:id="rId3"/>
              </a:rPr>
              <a:t>loading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historical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</a:t>
            </a:r>
            <a:r>
              <a:rPr lang="de-CH" dirty="0">
                <a:hlinkClick r:id="rId3"/>
              </a:rPr>
              <a:t> ADX - Kusto) (github.com)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29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Measurement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h'https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://newmewsynapse.blob.core.windows.net/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slicedimport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FatoryEdge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/Core/Measurement/2021/11/25/FatoryEdge_Core_Measurement_20211125.parquet;managed_identity=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['Measurement']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ingestion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Measurement_mapping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'[{"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\']"}}]'</a:t>
            </a:r>
          </a:p>
          <a:p>
            <a:b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32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074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4EA-36C7-CF21-45CE-EAD1830B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8BE6A-731F-36E6-D0C2-555BBB31F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AA73D-E4CC-72C4-B6C1-EF397700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5253-AB23-BC87-0F66-4908589B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065F5-6D03-6B22-031F-E4ABBA0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38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2CC3-E581-A3D6-C16E-231B336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122FC-3082-821C-E9F5-2427BB06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3043-6FB3-6036-1324-C699AE06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6F3C-6C30-059C-7F49-831AB2CD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E5C8-4FE1-96AE-B320-E80A7679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319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211FB-7BFC-D153-36CF-147D53867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C540F-8350-A4E5-0EFB-F06AC8B2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94A77-605C-9AD7-321F-5305CB2A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F8BB-A7B0-F6D4-F5FD-B94615FA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CB0D-05E0-A571-ABBD-4A610C2E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BC14-582C-D4C0-504A-8366B4BC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B5FD-2020-6BBF-9FF5-7213375F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5EF1-A1E6-09FD-C4E8-7F7A425B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4B064-0F4F-36F1-905D-C6C9A00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C032-3E06-42F6-A8BF-F38D81B7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31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7B4F-5492-205D-8002-FE31C3DC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C779-5166-D6A4-BC28-856EBDE9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00D-1E92-4FF4-D357-6A75E59D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9175-E5D5-29A0-7ACA-9F0AB090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FF30A-29CD-E296-43F6-379628F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711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6D28-D0E6-69BC-AA7F-C8E62BF5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BAC3-A88F-0A1E-5034-749F8E363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3D046-AB5F-FB46-39F9-F618DDDC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7A073-6CD2-4C07-C740-34B70054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D8A9-659D-4CB0-CD99-A9E69B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F4B4C-B315-B31E-911C-D34A48D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2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F67C-6A2A-5160-8C5C-B28CA784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9F16-BF13-4247-04D7-64792364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37117-F532-D938-A053-1E825F7E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0B4F8-D473-6CF8-F22D-0813E564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06F03-B5DB-C13F-AB26-2238B43A4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322C-2721-2472-C876-DF0767F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0CC88-143C-A058-0A28-BDC4893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D41BB-C877-421F-0767-9354A56E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87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17E6-7AFE-3842-4B88-6B4DFE0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C1B3D-ECCC-603F-292E-2E28F57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A049F-A5D6-22CA-0949-4E3B10D7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14D51-664A-98CE-62EC-66B04367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880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B831E-BF69-FF4F-3459-39B0A049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B6D4E-739D-860D-A7D0-72DCD579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2247-8DA9-C4B7-E6A0-797765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46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D1D-F134-7200-D306-3025BD00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385E-3CDC-6437-CB3E-E97587F2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35B2F-DFB0-E5D7-2DB6-15A2D0713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29FF-36F6-1C48-9DFC-0E1CC155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5EA5A-3357-A47B-AE3C-B08974B2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72711-7342-99C5-2374-AF5C69E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49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6A8-9D05-93E6-296D-37D921A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968A5-9519-C7E6-2B04-AEEF5A51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EEFD-9753-CA28-5391-F63A4383B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BFE4-E7EB-0E2C-679C-4AED2DBC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61DD-9381-84DB-483B-072666BB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E1CC-A784-B73E-AAAA-7CF8539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102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E8C3-526D-C940-DAD2-BF72F369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977D-1846-51C3-D8DC-3E297834C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1461-84C9-5ABF-54AE-053AC40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9DC9E-2B20-8F81-BCB6-167EC9EB8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7BAC-769F-12D1-2502-7E76D612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02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12.jpe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12.jpe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2.jpe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2.jpeg"/><Relationship Id="rId4" Type="http://schemas.openxmlformats.org/officeDocument/2006/relationships/image" Target="../media/image8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0.png"/><Relationship Id="rId4" Type="http://schemas.openxmlformats.org/officeDocument/2006/relationships/image" Target="../media/image12.jpe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2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einradweiss/SwissArmyKnife/blob/main/docs/ADF_SynapsePipelines/SDMT_01_Overview.md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github.com/Azure/azure-kusto-sdm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 </a:t>
            </a:r>
            <a:r>
              <a:rPr lang="en-US" sz="4400">
                <a:solidFill>
                  <a:srgbClr val="FFFFFF"/>
                </a:solidFill>
              </a:rPr>
              <a:t>- Public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4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9AC0-7BDE-4615-7556-0C16D77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Info in ADF, ADX and SQL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DB811-574D-708B-BD95-DC9739FE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7" y="5178762"/>
            <a:ext cx="10628051" cy="395499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F0F25-0627-1EE7-180F-82BA79A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8" y="1928767"/>
            <a:ext cx="5411664" cy="1985931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CE5B-C834-C37D-71F7-9C156D01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" y="3991890"/>
            <a:ext cx="8237149" cy="1089490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49701-9E8E-5F39-CB4A-6360FB933BCE}"/>
              </a:ext>
            </a:extLst>
          </p:cNvPr>
          <p:cNvGrpSpPr/>
          <p:nvPr/>
        </p:nvGrpSpPr>
        <p:grpSpPr>
          <a:xfrm>
            <a:off x="8145232" y="3192661"/>
            <a:ext cx="3428377" cy="945670"/>
            <a:chOff x="8213496" y="3733382"/>
            <a:chExt cx="3428377" cy="9456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5369B3-A2B1-34AF-7120-7A37E4F8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496" y="3733382"/>
              <a:ext cx="3392693" cy="1940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B65D43-AB45-6A29-7797-742F15D6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2420" y="3914084"/>
              <a:ext cx="3392693" cy="74414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45F11F-B920-AED5-1921-B7F2B3550C5B}"/>
                </a:ext>
              </a:extLst>
            </p:cNvPr>
            <p:cNvSpPr/>
            <p:nvPr/>
          </p:nvSpPr>
          <p:spPr>
            <a:xfrm>
              <a:off x="8213496" y="3733382"/>
              <a:ext cx="3428377" cy="9456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E6B3E2-D756-999E-D05B-5502968E90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925767" y="3665496"/>
            <a:ext cx="3219465" cy="114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89E69-8CFB-47DE-2EF7-195A84D836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728"/>
          <a:stretch/>
        </p:blipFill>
        <p:spPr>
          <a:xfrm>
            <a:off x="4254685" y="5689254"/>
            <a:ext cx="7318924" cy="1004577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64DD7-CD5D-0206-905D-9FE2E44FE352}"/>
              </a:ext>
            </a:extLst>
          </p:cNvPr>
          <p:cNvCxnSpPr>
            <a:cxnSpLocks/>
          </p:cNvCxnSpPr>
          <p:nvPr/>
        </p:nvCxnSpPr>
        <p:spPr>
          <a:xfrm flipH="1">
            <a:off x="9442938" y="5534758"/>
            <a:ext cx="760535" cy="656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95DA2E-E142-0355-A3E2-CAE5524E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97" y="1471498"/>
            <a:ext cx="10654812" cy="408732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22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Overview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20135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0" grpId="0" animBg="1"/>
      <p:bldP spid="81" grpId="0" animBg="1"/>
      <p:bldP spid="79" grpId="0" animBg="1"/>
      <p:bldP spid="44" grpId="0" animBg="1"/>
      <p:bldP spid="45" grpId="0" animBg="1"/>
      <p:bldP spid="46" grpId="0" animBg="1"/>
      <p:bldP spid="49" grpId="0" animBg="1"/>
      <p:bldP spid="63" grpId="0"/>
      <p:bldP spid="66" grpId="0"/>
      <p:bldP spid="72" grpId="0"/>
      <p:bldP spid="75" grpId="0"/>
      <p:bldP spid="82" grpId="0" animBg="1"/>
      <p:bldP spid="89" grpId="0"/>
      <p:bldP spid="9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852" cy="1325563"/>
          </a:xfrm>
        </p:spPr>
        <p:txBody>
          <a:bodyPr/>
          <a:lstStyle/>
          <a:p>
            <a:r>
              <a:rPr lang="en-US" dirty="0"/>
              <a:t>SDMT – Sliced Data Migration Tool – Error slice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3" name="Picture 2" descr="x mark icon">
            <a:extLst>
              <a:ext uri="{FF2B5EF4-FFF2-40B4-BE49-F238E27FC236}">
                <a16:creationId xmlns:a16="http://schemas.microsoft.com/office/drawing/2014/main" id="{064B60BB-11C7-2553-3C4C-15F53FB7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48" y="4554022"/>
            <a:ext cx="406570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Restart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A218B-C151-CA58-EEAC-507EC522074A}"/>
              </a:ext>
            </a:extLst>
          </p:cNvPr>
          <p:cNvSpPr/>
          <p:nvPr/>
        </p:nvSpPr>
        <p:spPr>
          <a:xfrm>
            <a:off x="883370" y="4474827"/>
            <a:ext cx="10227274" cy="946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92EAD-659F-9B6A-963D-9944B92BE9B0}"/>
              </a:ext>
            </a:extLst>
          </p:cNvPr>
          <p:cNvSpPr txBox="1"/>
          <p:nvPr/>
        </p:nvSpPr>
        <p:spPr>
          <a:xfrm>
            <a:off x="5515900" y="4273910"/>
            <a:ext cx="1305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Slice Reload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54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ADX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D1A05C7F-9E6F-CFE5-3189-471087EEEC10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6A6DA95-46E3-5EEE-7337-1BC2B43381CF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72919FE-3694-8961-0F0D-01ABBE4E73E4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7628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Transfer to data lake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3A51B66D-DF33-3F24-BC9C-68BBD0DD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9605963" y="2116084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9D49A-69E0-E56D-B45D-35BA7D733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433" y="2995436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47C6D-B57F-3759-7A6E-81CBB7F2E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6364" y="5535804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2AEFC-68F4-2B91-C0CA-414C4CCDFE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5415" y="4720222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AB2578-79D0-79CD-55CA-2C847721729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580059" y="5600700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AE616-1D06-0261-B62B-8FB5E54CE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1126" y="3806187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63DC1C-61CB-1450-7CD5-AF7176C3BE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605963" y="5016707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952CBB-C117-9791-A5D2-90D2C18CD9AB}"/>
              </a:ext>
            </a:extLst>
          </p:cNvPr>
          <p:cNvCxnSpPr>
            <a:cxnSpLocks/>
          </p:cNvCxnSpPr>
          <p:nvPr/>
        </p:nvCxnSpPr>
        <p:spPr>
          <a:xfrm flipV="1">
            <a:off x="9580059" y="4213920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330293" y="5304536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8279216" y="5152845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5111744" y="5980959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AdditionalContext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282E63E-5ED5-424D-579E-86970B32ED09}"/>
              </a:ext>
            </a:extLst>
          </p:cNvPr>
          <p:cNvSpPr txBox="1"/>
          <p:nvPr/>
        </p:nvSpPr>
        <p:spPr>
          <a:xfrm>
            <a:off x="562891" y="358858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ADX_DropExtentCommand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C8C4F5-241A-A225-2F38-D6DC646BA112}"/>
              </a:ext>
            </a:extLst>
          </p:cNvPr>
          <p:cNvCxnSpPr>
            <a:cxnSpLocks/>
          </p:cNvCxnSpPr>
          <p:nvPr/>
        </p:nvCxnSpPr>
        <p:spPr>
          <a:xfrm flipV="1">
            <a:off x="11157097" y="5614510"/>
            <a:ext cx="0" cy="3033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28DE81-466A-14B2-E850-48D71D9C54A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8922403" y="6211792"/>
            <a:ext cx="923346" cy="2754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A8B362-CDCF-ACB3-ECB1-022ECF0D198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18884" y="5477922"/>
            <a:ext cx="211409" cy="5744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9A01E0-C2B6-5F0C-7E36-0DE4EBC935C4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2468221" y="3317864"/>
            <a:ext cx="296244" cy="270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4" grpId="0" animBg="1"/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0D84FE-50D8-F78C-D10C-EB373D9B713D}"/>
              </a:ext>
            </a:extLst>
          </p:cNvPr>
          <p:cNvSpPr txBox="1"/>
          <p:nvPr/>
        </p:nvSpPr>
        <p:spPr>
          <a:xfrm>
            <a:off x="734246" y="5531806"/>
            <a:ext cx="433965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SELECT [Ts], [</a:t>
            </a:r>
            <a:r>
              <a:rPr lang="en-US" dirty="0" err="1"/>
              <a:t>SignalName</a:t>
            </a:r>
            <a:r>
              <a:rPr lang="en-US" dirty="0"/>
              <a:t>], [</a:t>
            </a:r>
            <a:r>
              <a:rPr lang="en-US" dirty="0" err="1"/>
              <a:t>MeasurementValue</a:t>
            </a:r>
            <a:r>
              <a:rPr lang="en-US" dirty="0"/>
              <a:t>] </a:t>
            </a:r>
          </a:p>
          <a:p>
            <a:r>
              <a:rPr lang="en-US" dirty="0"/>
              <a:t>FROM [Core].[Measurement] </a:t>
            </a:r>
          </a:p>
          <a:p>
            <a:r>
              <a:rPr lang="en-US" dirty="0"/>
              <a:t>WHERE [Ts] &gt;= </a:t>
            </a:r>
            <a:r>
              <a:rPr lang="en-US" b="1" dirty="0"/>
              <a:t>CONVERT(DATETIME2(3), '2021-11-26',120) </a:t>
            </a:r>
          </a:p>
          <a:p>
            <a:r>
              <a:rPr lang="en-US" dirty="0"/>
              <a:t>  AND [Ts] &lt;  CONVERT(DATETIME2(3), '2021-11-27',120)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C10E7-3B87-1897-00E3-5ACDF586B7A2}"/>
              </a:ext>
            </a:extLst>
          </p:cNvPr>
          <p:cNvSpPr txBox="1"/>
          <p:nvPr/>
        </p:nvSpPr>
        <p:spPr>
          <a:xfrm>
            <a:off x="792017" y="3295273"/>
            <a:ext cx="39549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.drop extents &lt;| .show table Measurement extents </a:t>
            </a:r>
            <a:br>
              <a:rPr lang="en-US" dirty="0"/>
            </a:br>
            <a:r>
              <a:rPr lang="en-US" dirty="0"/>
              <a:t>     where tags has '</a:t>
            </a:r>
            <a:r>
              <a:rPr lang="en-US" b="1" dirty="0"/>
              <a:t>ExtentFingerprint:20211126</a:t>
            </a:r>
            <a:r>
              <a:rPr lang="en-US" dirty="0"/>
              <a:t>'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4F869-1018-2275-11E1-EEEDE0EC4437}"/>
              </a:ext>
            </a:extLst>
          </p:cNvPr>
          <p:cNvSpPr txBox="1"/>
          <p:nvPr/>
        </p:nvSpPr>
        <p:spPr>
          <a:xfrm>
            <a:off x="6475774" y="5653273"/>
            <a:ext cx="418576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{"</a:t>
            </a:r>
            <a:r>
              <a:rPr lang="en-US" b="1" dirty="0" err="1"/>
              <a:t>creationTime</a:t>
            </a:r>
            <a:r>
              <a:rPr lang="en-US" b="1" dirty="0"/>
              <a:t>": "2021-11-26"</a:t>
            </a:r>
          </a:p>
          <a:p>
            <a:r>
              <a:rPr lang="en-US" dirty="0"/>
              <a:t>  ,"tags":["LoadedAt:2023-05-12T07:51:32.343"</a:t>
            </a:r>
          </a:p>
          <a:p>
            <a:r>
              <a:rPr lang="en-US" dirty="0"/>
              <a:t>          ,"SlicedImportObject_Id:4FC9A0FF-…A23E7F7"</a:t>
            </a:r>
          </a:p>
          <a:p>
            <a:r>
              <a:rPr lang="en-US" dirty="0"/>
              <a:t>          ,"PipelineRun_Id:04d26153-99b6-4…710ca6d2"</a:t>
            </a:r>
          </a:p>
          <a:p>
            <a:r>
              <a:rPr lang="en-US" b="1" dirty="0"/>
              <a:t>          ,"ExtentFingerprint:20211126"]}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52728-6FED-1D06-CC1C-B8917F6617D8}"/>
              </a:ext>
            </a:extLst>
          </p:cNvPr>
          <p:cNvSpPr txBox="1"/>
          <p:nvPr/>
        </p:nvSpPr>
        <p:spPr>
          <a:xfrm>
            <a:off x="11031326" y="5692324"/>
            <a:ext cx="1031051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Measurement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6500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SQL)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5FE30-8BC3-E605-EFED-BB34941F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0" y="365125"/>
            <a:ext cx="1327019" cy="805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9784E-97DB-771B-70CF-906945B6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8" y="2508874"/>
            <a:ext cx="4468995" cy="155773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435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1859A0-E891-700B-57E8-2627F64B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4" y="3716558"/>
            <a:ext cx="3638577" cy="700093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206415" y="524709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10FDC-CFC8-00AC-632C-C83C57777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380" y="4392064"/>
            <a:ext cx="3767165" cy="217171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1C288-9F21-7FB0-736F-A8FF61CAA307}"/>
              </a:ext>
            </a:extLst>
          </p:cNvPr>
          <p:cNvSpPr txBox="1"/>
          <p:nvPr/>
        </p:nvSpPr>
        <p:spPr>
          <a:xfrm>
            <a:off x="7917264" y="464090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7673742" y="635954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EmptyDestinationSliceCommand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7944851" y="543896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/>
          <p:nvPr/>
        </p:nvCxnSpPr>
        <p:spPr>
          <a:xfrm flipH="1">
            <a:off x="4878805" y="4134630"/>
            <a:ext cx="1041900" cy="53086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6864016" y="4134630"/>
            <a:ext cx="497306" cy="25743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606090" y="3141442"/>
            <a:ext cx="423110" cy="544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7555832" y="3110677"/>
            <a:ext cx="655719" cy="56770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9" y="1767772"/>
            <a:ext cx="10569249" cy="6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630692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4697" cy="1325563"/>
          </a:xfrm>
        </p:spPr>
        <p:txBody>
          <a:bodyPr/>
          <a:lstStyle/>
          <a:p>
            <a:r>
              <a:rPr lang="en-US" dirty="0"/>
              <a:t>SDMT – via data lake -&gt; ADX</a:t>
            </a:r>
            <a:endParaRPr lang="en-CH" dirty="0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685239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1096881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1087819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95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3004507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95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2988215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654903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630692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539263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2654749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4" name="Picture 6" descr="Azure Data Lake Storage Connector - Mule 4">
            <a:extLst>
              <a:ext uri="{FF2B5EF4-FFF2-40B4-BE49-F238E27FC236}">
                <a16:creationId xmlns:a16="http://schemas.microsoft.com/office/drawing/2014/main" id="{C2FD712E-F9E7-5ED9-C701-483117D2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329229" y="2187529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2C62E-D9C0-5193-A51F-71D4CDA59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99" y="3066881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A13E2-700C-39F2-1E77-403811AE3A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03325" y="5672145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D0765-0D72-5446-8F3F-CD198A33CA6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29229" y="5088152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D55D3A-1377-27FE-7398-A2B431E258E2}"/>
              </a:ext>
            </a:extLst>
          </p:cNvPr>
          <p:cNvCxnSpPr>
            <a:cxnSpLocks/>
          </p:cNvCxnSpPr>
          <p:nvPr/>
        </p:nvCxnSpPr>
        <p:spPr>
          <a:xfrm flipV="1">
            <a:off x="5303325" y="4285365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E3CAB93F-C1AA-9518-7412-2C41377C0949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274CCE9-792B-99D9-A559-736926F135B7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159DB9F2-82FB-6E16-168E-2605797A601E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4FBEF-A4EF-F973-1D7B-94AD997B1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30" y="5607249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40963-ED43-4008-7A54-4912A889F3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8681" y="4791667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72C80-ED97-DD38-5195-63F283E5EE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392" y="3877632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12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C0EF-E04E-B921-C3E1-03B4595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70"/>
            <a:ext cx="10515600" cy="1325563"/>
          </a:xfrm>
        </p:spPr>
        <p:txBody>
          <a:bodyPr/>
          <a:lstStyle/>
          <a:p>
            <a:r>
              <a:rPr lang="en-US" dirty="0"/>
              <a:t>Transfer Scenarios</a:t>
            </a:r>
            <a:endParaRPr lang="en-CH" dirty="0"/>
          </a:p>
        </p:txBody>
      </p:sp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4D672444-D303-B6A7-F899-CC0F61E8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C0A94-7C02-88B9-2A7B-5C6F18A3B0D9}"/>
              </a:ext>
            </a:extLst>
          </p:cNvPr>
          <p:cNvCxnSpPr/>
          <p:nvPr/>
        </p:nvCxnSpPr>
        <p:spPr>
          <a:xfrm>
            <a:off x="1796040" y="275055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FAD2B-9EC9-1A87-D7E9-A33977C945D2}"/>
              </a:ext>
            </a:extLst>
          </p:cNvPr>
          <p:cNvCxnSpPr/>
          <p:nvPr/>
        </p:nvCxnSpPr>
        <p:spPr>
          <a:xfrm>
            <a:off x="1796040" y="292100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148A2-EEBD-3EF6-E9C9-21EBAF7CEA54}"/>
              </a:ext>
            </a:extLst>
          </p:cNvPr>
          <p:cNvCxnSpPr/>
          <p:nvPr/>
        </p:nvCxnSpPr>
        <p:spPr>
          <a:xfrm>
            <a:off x="1796040" y="311351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QL Database (generic) | Microsoft Azure Color">
            <a:extLst>
              <a:ext uri="{FF2B5EF4-FFF2-40B4-BE49-F238E27FC236}">
                <a16:creationId xmlns:a16="http://schemas.microsoft.com/office/drawing/2014/main" id="{A7B8FA1A-E716-380A-5735-1A5CFA33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61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QL Database (generic) | Microsoft Azure Color">
            <a:extLst>
              <a:ext uri="{FF2B5EF4-FFF2-40B4-BE49-F238E27FC236}">
                <a16:creationId xmlns:a16="http://schemas.microsoft.com/office/drawing/2014/main" id="{5C2D63E7-353E-BFDC-A808-92A8A4CB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404423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FB97BC-CC04-9BA6-93F6-CEEBE7F17288}"/>
              </a:ext>
            </a:extLst>
          </p:cNvPr>
          <p:cNvCxnSpPr/>
          <p:nvPr/>
        </p:nvCxnSpPr>
        <p:spPr>
          <a:xfrm>
            <a:off x="1796040" y="435129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DFAFF4-FFC4-C291-768D-FA5A7E947BE1}"/>
              </a:ext>
            </a:extLst>
          </p:cNvPr>
          <p:cNvCxnSpPr/>
          <p:nvPr/>
        </p:nvCxnSpPr>
        <p:spPr>
          <a:xfrm>
            <a:off x="1796040" y="452174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6ED5E-72A3-4557-AC59-EADD236F2020}"/>
              </a:ext>
            </a:extLst>
          </p:cNvPr>
          <p:cNvCxnSpPr/>
          <p:nvPr/>
        </p:nvCxnSpPr>
        <p:spPr>
          <a:xfrm>
            <a:off x="1796040" y="4714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crosoft Azure Data Explorer - Badges - Credly">
            <a:extLst>
              <a:ext uri="{FF2B5EF4-FFF2-40B4-BE49-F238E27FC236}">
                <a16:creationId xmlns:a16="http://schemas.microsoft.com/office/drawing/2014/main" id="{CFBBFCE6-F13B-B8D7-4FF4-2B4736844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2471561" y="409680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 Database (generic) | Microsoft Azure Color">
            <a:extLst>
              <a:ext uri="{FF2B5EF4-FFF2-40B4-BE49-F238E27FC236}">
                <a16:creationId xmlns:a16="http://schemas.microsoft.com/office/drawing/2014/main" id="{96ACEBC5-AF2A-CC30-8E2D-0045CAF8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2469393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B4824-353A-A13E-153C-3BCFED946509}"/>
              </a:ext>
            </a:extLst>
          </p:cNvPr>
          <p:cNvCxnSpPr/>
          <p:nvPr/>
        </p:nvCxnSpPr>
        <p:spPr>
          <a:xfrm>
            <a:off x="7294976" y="277644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EBFFAC-9D98-2433-E39A-415F1CD9DDA9}"/>
              </a:ext>
            </a:extLst>
          </p:cNvPr>
          <p:cNvCxnSpPr/>
          <p:nvPr/>
        </p:nvCxnSpPr>
        <p:spPr>
          <a:xfrm>
            <a:off x="7294976" y="294689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7EE67-3661-C6B6-C1AB-3EFD3F7B9C67}"/>
              </a:ext>
            </a:extLst>
          </p:cNvPr>
          <p:cNvCxnSpPr/>
          <p:nvPr/>
        </p:nvCxnSpPr>
        <p:spPr>
          <a:xfrm>
            <a:off x="7294976" y="313940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SQL Database (generic) | Microsoft Azure Color">
            <a:extLst>
              <a:ext uri="{FF2B5EF4-FFF2-40B4-BE49-F238E27FC236}">
                <a16:creationId xmlns:a16="http://schemas.microsoft.com/office/drawing/2014/main" id="{504C1F83-B445-C727-3D24-800C4421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4070128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915FDE-8331-3553-F203-A04F5F0B628C}"/>
              </a:ext>
            </a:extLst>
          </p:cNvPr>
          <p:cNvCxnSpPr/>
          <p:nvPr/>
        </p:nvCxnSpPr>
        <p:spPr>
          <a:xfrm>
            <a:off x="7294976" y="437718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A61556-6E0A-CCB9-DA2E-C692F0BAB056}"/>
              </a:ext>
            </a:extLst>
          </p:cNvPr>
          <p:cNvCxnSpPr/>
          <p:nvPr/>
        </p:nvCxnSpPr>
        <p:spPr>
          <a:xfrm>
            <a:off x="7294976" y="454763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4102DB-0393-2E4A-7847-C5E8EF9A094E}"/>
              </a:ext>
            </a:extLst>
          </p:cNvPr>
          <p:cNvCxnSpPr/>
          <p:nvPr/>
        </p:nvCxnSpPr>
        <p:spPr>
          <a:xfrm>
            <a:off x="7294976" y="474013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E8E083-F1FF-4AF2-F00F-7BA093CB4070}"/>
              </a:ext>
            </a:extLst>
          </p:cNvPr>
          <p:cNvCxnSpPr/>
          <p:nvPr/>
        </p:nvCxnSpPr>
        <p:spPr>
          <a:xfrm>
            <a:off x="8962854" y="277644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A0967-36AF-DF20-5938-45E1C9449BDF}"/>
              </a:ext>
            </a:extLst>
          </p:cNvPr>
          <p:cNvCxnSpPr/>
          <p:nvPr/>
        </p:nvCxnSpPr>
        <p:spPr>
          <a:xfrm>
            <a:off x="8962854" y="294689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8C1D21-1F38-AD3D-A8D8-DE84A7851616}"/>
              </a:ext>
            </a:extLst>
          </p:cNvPr>
          <p:cNvCxnSpPr/>
          <p:nvPr/>
        </p:nvCxnSpPr>
        <p:spPr>
          <a:xfrm>
            <a:off x="8962854" y="313940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SQL Database (generic) | Microsoft Azure Color">
            <a:extLst>
              <a:ext uri="{FF2B5EF4-FFF2-40B4-BE49-F238E27FC236}">
                <a16:creationId xmlns:a16="http://schemas.microsoft.com/office/drawing/2014/main" id="{D2446D86-0581-4FDD-E039-67D5A7A1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375" y="246939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9AFBA-F394-FBC8-E8CA-CCEF7603321B}"/>
              </a:ext>
            </a:extLst>
          </p:cNvPr>
          <p:cNvCxnSpPr/>
          <p:nvPr/>
        </p:nvCxnSpPr>
        <p:spPr>
          <a:xfrm>
            <a:off x="8962854" y="437718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F38E9E-F199-325E-350B-30282A53B6DC}"/>
              </a:ext>
            </a:extLst>
          </p:cNvPr>
          <p:cNvCxnSpPr/>
          <p:nvPr/>
        </p:nvCxnSpPr>
        <p:spPr>
          <a:xfrm>
            <a:off x="8962854" y="454763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051E2-C22E-D3EA-81D6-F51207321AC8}"/>
              </a:ext>
            </a:extLst>
          </p:cNvPr>
          <p:cNvCxnSpPr/>
          <p:nvPr/>
        </p:nvCxnSpPr>
        <p:spPr>
          <a:xfrm>
            <a:off x="8962854" y="47401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Microsoft Azure Data Explorer - Badges - Credly">
            <a:extLst>
              <a:ext uri="{FF2B5EF4-FFF2-40B4-BE49-F238E27FC236}">
                <a16:creationId xmlns:a16="http://schemas.microsoft.com/office/drawing/2014/main" id="{E7419AFB-23E3-DD79-8D83-A12FC91E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9638375" y="412269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Data Lake Storage Connector - Mule 4">
            <a:extLst>
              <a:ext uri="{FF2B5EF4-FFF2-40B4-BE49-F238E27FC236}">
                <a16:creationId xmlns:a16="http://schemas.microsoft.com/office/drawing/2014/main" id="{30FB7225-685D-368A-0C89-24EA27420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2472466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Azure Data Lake Storage Connector - Mule 4">
            <a:extLst>
              <a:ext uri="{FF2B5EF4-FFF2-40B4-BE49-F238E27FC236}">
                <a16:creationId xmlns:a16="http://schemas.microsoft.com/office/drawing/2014/main" id="{2D092D7E-B2EC-6968-FC42-B0A634AA7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4096807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FA8EA2D-BD05-C5D5-D564-E5DAE47B42B6}"/>
              </a:ext>
            </a:extLst>
          </p:cNvPr>
          <p:cNvSpPr txBox="1"/>
          <p:nvPr/>
        </p:nvSpPr>
        <p:spPr>
          <a:xfrm>
            <a:off x="838200" y="1514915"/>
            <a:ext cx="231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Direct transfer</a:t>
            </a:r>
            <a:endParaRPr lang="en-CH" sz="24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FD5CF-BEC1-6D40-1317-21B5FBED79AD}"/>
              </a:ext>
            </a:extLst>
          </p:cNvPr>
          <p:cNvSpPr txBox="1"/>
          <p:nvPr/>
        </p:nvSpPr>
        <p:spPr>
          <a:xfrm>
            <a:off x="6394363" y="1518197"/>
            <a:ext cx="38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Transfer via data lake</a:t>
            </a:r>
            <a:endParaRPr lang="en-CH" sz="2400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F79DF-DBD1-5B11-C3CA-2B677C3A2706}"/>
              </a:ext>
            </a:extLst>
          </p:cNvPr>
          <p:cNvSpPr txBox="1"/>
          <p:nvPr/>
        </p:nvSpPr>
        <p:spPr>
          <a:xfrm>
            <a:off x="1469424" y="204583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SQL</a:t>
            </a:r>
            <a:endParaRPr lang="en-C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9FA058-F289-C7E3-66CA-4218CBF50A51}"/>
              </a:ext>
            </a:extLst>
          </p:cNvPr>
          <p:cNvSpPr txBox="1"/>
          <p:nvPr/>
        </p:nvSpPr>
        <p:spPr>
          <a:xfrm>
            <a:off x="1469424" y="3658464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ADX</a:t>
            </a:r>
            <a:endParaRPr lang="en-CH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B272E3-F626-C542-37B3-DAABAEB72CE0}"/>
              </a:ext>
            </a:extLst>
          </p:cNvPr>
          <p:cNvSpPr txBox="1"/>
          <p:nvPr/>
        </p:nvSpPr>
        <p:spPr>
          <a:xfrm>
            <a:off x="6446500" y="1985505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 SQL</a:t>
            </a:r>
            <a:endParaRPr lang="en-CH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80456-597C-411F-39E2-F385190D8A3A}"/>
              </a:ext>
            </a:extLst>
          </p:cNvPr>
          <p:cNvSpPr txBox="1"/>
          <p:nvPr/>
        </p:nvSpPr>
        <p:spPr>
          <a:xfrm>
            <a:off x="6446500" y="3598132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ADX</a:t>
            </a:r>
            <a:endParaRPr lang="en-CH" dirty="0"/>
          </a:p>
        </p:txBody>
      </p:sp>
      <p:pic>
        <p:nvPicPr>
          <p:cNvPr id="3" name="Picture 2" descr="SQL Database (generic) | Microsoft Azure Color">
            <a:extLst>
              <a:ext uri="{FF2B5EF4-FFF2-40B4-BE49-F238E27FC236}">
                <a16:creationId xmlns:a16="http://schemas.microsoft.com/office/drawing/2014/main" id="{6B406862-8427-8F51-2AC5-5AFDD3CB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6" y="56751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A00D2B-2003-FC17-B36E-DA07EFFC0B33}"/>
              </a:ext>
            </a:extLst>
          </p:cNvPr>
          <p:cNvCxnSpPr/>
          <p:nvPr/>
        </p:nvCxnSpPr>
        <p:spPr>
          <a:xfrm>
            <a:off x="1796041" y="5982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A09FC9-7C7A-9666-5E04-237DEF523642}"/>
              </a:ext>
            </a:extLst>
          </p:cNvPr>
          <p:cNvCxnSpPr/>
          <p:nvPr/>
        </p:nvCxnSpPr>
        <p:spPr>
          <a:xfrm>
            <a:off x="1796041" y="61526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39968-3EF1-58F7-D799-E092E581880C}"/>
              </a:ext>
            </a:extLst>
          </p:cNvPr>
          <p:cNvCxnSpPr/>
          <p:nvPr/>
        </p:nvCxnSpPr>
        <p:spPr>
          <a:xfrm>
            <a:off x="1796041" y="63451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Azure Data Lake Storage Connector - Mule 4">
            <a:extLst>
              <a:ext uri="{FF2B5EF4-FFF2-40B4-BE49-F238E27FC236}">
                <a16:creationId xmlns:a16="http://schemas.microsoft.com/office/drawing/2014/main" id="{6CCF0852-86DA-1DCA-A0E0-11B30954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2497317" y="5701868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543BED-A6AB-2400-C5E5-392193C2298F}"/>
              </a:ext>
            </a:extLst>
          </p:cNvPr>
          <p:cNvSpPr txBox="1"/>
          <p:nvPr/>
        </p:nvSpPr>
        <p:spPr>
          <a:xfrm>
            <a:off x="947566" y="5203193"/>
            <a:ext cx="226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303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CB7D-5BA3-FD9B-D578-ADAC7C8F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using ADF/Synapse Pipelines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5EB9-B197-6D05-7FE1-AF22F45A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725"/>
            <a:ext cx="10515600" cy="4351338"/>
          </a:xfrm>
        </p:spPr>
        <p:txBody>
          <a:bodyPr/>
          <a:lstStyle/>
          <a:p>
            <a:r>
              <a:rPr lang="en-US" dirty="0"/>
              <a:t>Slices can be loaded in parallel</a:t>
            </a:r>
          </a:p>
          <a:p>
            <a:pPr lvl="1"/>
            <a:r>
              <a:rPr lang="en-US" dirty="0"/>
              <a:t>ADF can control if desired and how many parallel sessions make sense</a:t>
            </a:r>
          </a:p>
          <a:p>
            <a:r>
              <a:rPr lang="en-US" dirty="0"/>
              <a:t>ADF can bridge the gap between on-premises environments and Azure in a secure way, using the self hosted integration runtime</a:t>
            </a:r>
          </a:p>
          <a:p>
            <a:r>
              <a:rPr lang="en-US" dirty="0"/>
              <a:t>Process can be integrated</a:t>
            </a:r>
            <a:br>
              <a:rPr lang="en-US" dirty="0"/>
            </a:br>
            <a:r>
              <a:rPr lang="en-US" dirty="0"/>
              <a:t>in a broader ETL process</a:t>
            </a:r>
          </a:p>
          <a:p>
            <a:r>
              <a:rPr lang="en-US" dirty="0"/>
              <a:t>Detailed runtime statistics</a:t>
            </a:r>
            <a:endParaRPr lang="en-CH" dirty="0"/>
          </a:p>
        </p:txBody>
      </p:sp>
      <p:pic>
        <p:nvPicPr>
          <p:cNvPr id="4" name="Picture 2" descr="Security considerations - Azure Data Factory | Microsoft Learn">
            <a:extLst>
              <a:ext uri="{FF2B5EF4-FFF2-40B4-BE49-F238E27FC236}">
                <a16:creationId xmlns:a16="http://schemas.microsoft.com/office/drawing/2014/main" id="{24DDA9DC-4585-7682-4581-5D8600E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5" y="3692996"/>
            <a:ext cx="5920075" cy="2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5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097-67FB-4E34-A714-792847D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 Process Flow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51EAE-B501-853A-1F89-3EC894D9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86" y="1704356"/>
            <a:ext cx="10515600" cy="62235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01806-19C7-6144-A85A-4D89425D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5" y="5783151"/>
            <a:ext cx="9572695" cy="657230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185AE-B43B-0A7A-FF7C-7E24CF3E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32" y="4836476"/>
            <a:ext cx="7529568" cy="690568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147F9-0D92-6E9F-2439-8D9D2AEFF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6" y="2426974"/>
            <a:ext cx="3867178" cy="156211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FA34D-1F1D-C1D8-9F16-76FEACB2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40" y="3018257"/>
            <a:ext cx="5232052" cy="156211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C58FA0-61C9-998D-F1BF-E41997CAB624}"/>
              </a:ext>
            </a:extLst>
          </p:cNvPr>
          <p:cNvCxnSpPr>
            <a:cxnSpLocks/>
          </p:cNvCxnSpPr>
          <p:nvPr/>
        </p:nvCxnSpPr>
        <p:spPr>
          <a:xfrm flipH="1">
            <a:off x="4719484" y="3989085"/>
            <a:ext cx="1197569" cy="84739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AA6DB-79EF-36C4-6235-59E216EED1F7}"/>
              </a:ext>
            </a:extLst>
          </p:cNvPr>
          <p:cNvCxnSpPr>
            <a:cxnSpLocks/>
          </p:cNvCxnSpPr>
          <p:nvPr/>
        </p:nvCxnSpPr>
        <p:spPr>
          <a:xfrm flipH="1">
            <a:off x="6096000" y="3498317"/>
            <a:ext cx="3254477" cy="13381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6763B3-F253-DB78-108B-10CE355D213E}"/>
              </a:ext>
            </a:extLst>
          </p:cNvPr>
          <p:cNvCxnSpPr>
            <a:cxnSpLocks/>
          </p:cNvCxnSpPr>
          <p:nvPr/>
        </p:nvCxnSpPr>
        <p:spPr>
          <a:xfrm flipH="1">
            <a:off x="5173734" y="4306529"/>
            <a:ext cx="4094152" cy="147662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8922D917-C0E2-B758-C18F-ED62C6AB2B00}"/>
              </a:ext>
            </a:extLst>
          </p:cNvPr>
          <p:cNvSpPr/>
          <p:nvPr/>
        </p:nvSpPr>
        <p:spPr>
          <a:xfrm>
            <a:off x="5111575" y="2382237"/>
            <a:ext cx="5117906" cy="752683"/>
          </a:xfrm>
          <a:prstGeom prst="borderCallout2">
            <a:avLst>
              <a:gd name="adj1" fmla="val 18750"/>
              <a:gd name="adj2" fmla="val -1599"/>
              <a:gd name="adj3" fmla="val 20318"/>
              <a:gd name="adj4" fmla="val -12402"/>
              <a:gd name="adj5" fmla="val 152129"/>
              <a:gd name="adj6" fmla="val -3095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REGULAR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-&gt; [</a:t>
            </a:r>
            <a:r>
              <a:rPr lang="de-CH" sz="1100" b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LastStart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IS NULL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RESTART -&gt;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LastStart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NOT NULL AND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LastSuccessEnd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NULL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ALL     -&gt; Take all 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slices</a:t>
            </a:r>
            <a:endParaRPr lang="de-CH" sz="1100" dirty="0">
              <a:solidFill>
                <a:srgbClr val="21212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FF37-9E5D-92AC-9FA5-BA2D12E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required objects/meta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0682-548E-2843-B1FC-FD85308F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SQL/Data lake -&gt; ADX</a:t>
            </a:r>
          </a:p>
          <a:p>
            <a:pPr lvl="1"/>
            <a:r>
              <a:rPr lang="en-US" dirty="0"/>
              <a:t>SQL to ADX 			using ADF copy activity</a:t>
            </a:r>
          </a:p>
          <a:p>
            <a:pPr lvl="1"/>
            <a:r>
              <a:rPr lang="en-US" dirty="0"/>
              <a:t>SQL to ADX, via data lake	using ADF copy activity</a:t>
            </a:r>
          </a:p>
          <a:p>
            <a:pPr lvl="1"/>
            <a:r>
              <a:rPr lang="en-US" dirty="0"/>
              <a:t>SQL to ADX			using ADX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Data lake to ADX			using ADX external 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690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8C834C-50DD-9023-6352-5AD6AB51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/>
              <a:t>– Select * from source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62843-3BC7-5ED7-3EDF-5E130AF89D1A}"/>
              </a:ext>
            </a:extLst>
          </p:cNvPr>
          <p:cNvSpPr txBox="1"/>
          <p:nvPr/>
        </p:nvSpPr>
        <p:spPr>
          <a:xfrm>
            <a:off x="2621631" y="2845473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EA9E5D-3AE1-262E-4854-E3C380A57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9D3537-46FA-458B-004C-8256397B7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Arrow: Bent 44">
            <a:extLst>
              <a:ext uri="{FF2B5EF4-FFF2-40B4-BE49-F238E27FC236}">
                <a16:creationId xmlns:a16="http://schemas.microsoft.com/office/drawing/2014/main" id="{4AACDA57-718F-A11A-E18B-061B5CAF9C5A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17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0" y="2811104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[Ts],[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FROM [Core].[Measurement]’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– Specify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select statement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627943-4CCE-FD42-3442-C0D998B39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87310D-110B-968A-2286-F760E4473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0B6BC9-F06A-B3B9-EAAB-B15168E06153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4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37A27-D97D-0880-ADE7-DEBEA4F1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02925" cy="2582463"/>
            <a:chOff x="8987555" y="1409730"/>
            <a:chExt cx="3102925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1554149" y="2639229"/>
              <a:ext cx="536331" cy="4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357171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01834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7719646" y="4498440"/>
            <a:ext cx="2157868" cy="263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862962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482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47A6A-E57E-335C-A434-7CB2B29A196B}"/>
              </a:ext>
            </a:extLst>
          </p:cNvPr>
          <p:cNvSpPr txBox="1"/>
          <p:nvPr/>
        </p:nvSpPr>
        <p:spPr>
          <a:xfrm>
            <a:off x="2621631" y="2249979"/>
            <a:ext cx="8343447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 with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(folder='Source’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,docstring='Get Measurement data from a SQL Server Database’)   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sql_request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('Server=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serverURL;Authentication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Integrated"</a:t>
            </a: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;Initial Catalog=&lt;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&gt;',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* from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Core.Measurement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',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(Ts: datetime,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int,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</a:t>
            </a:r>
            <a:b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real,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datetime)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;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46222" y="2365789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8" name="Picture 4" descr="Microsoft Azure Data Explorer - Badges - Credly">
            <a:extLst>
              <a:ext uri="{FF2B5EF4-FFF2-40B4-BE49-F238E27FC236}">
                <a16:creationId xmlns:a16="http://schemas.microsoft.com/office/drawing/2014/main" id="{CF1C3884-EF97-37AD-0FAE-F9DDF145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EC9B1-218F-43C5-0D69-7B4AF76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33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20A5-0354-AD78-C689-BE26A983250B}"/>
              </a:ext>
            </a:extLst>
          </p:cNvPr>
          <p:cNvSpPr txBox="1"/>
          <p:nvPr/>
        </p:nvSpPr>
        <p:spPr>
          <a:xfrm>
            <a:off x="2621631" y="2803925"/>
            <a:ext cx="8864955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ADXFetchCommand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set-or-append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='2023-06-27’,</a:t>
            </a:r>
            <a:b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tags='[\"LoadedAt:2023-07-11T09:48:09.433\«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,\"SlicedImportObject_Id:211B15C1-A81C-EE11-A9BB-6045BD9EC272\«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,\"PipelineRun_Id:040fdeb5-a201-4e29-8a3e-7f8bc979bfe0\«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,\"ExtentFingerprint:20230627\«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,\"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SourceFunction:Source_GetMeasurementFromExternalMeasurement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\"]') &lt;|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(20230627)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ADXDropExtentCommand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&lt;| 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'ExtentFingerprint:20230627'",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ADXCountRowsInExtentCommand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'PipelineRun_Id:040fdeb5-a201-...c979bfe0’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'ExtentFingerprint:20230627’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7C28-31B0-CA57-BF3C-F3AEADE1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F2DA57-BAEF-380F-BE0A-D470CCDECE7B}"/>
              </a:ext>
            </a:extLst>
          </p:cNvPr>
          <p:cNvCxnSpPr/>
          <p:nvPr/>
        </p:nvCxnSpPr>
        <p:spPr>
          <a:xfrm flipV="1">
            <a:off x="5336931" y="5240215"/>
            <a:ext cx="0" cy="9583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9B628A4-7D7A-593C-DDD9-E210DFFB28A2}"/>
              </a:ext>
            </a:extLst>
          </p:cNvPr>
          <p:cNvSpPr/>
          <p:nvPr/>
        </p:nvSpPr>
        <p:spPr>
          <a:xfrm>
            <a:off x="2991104" y="400425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D59BF-8F4D-FA32-413E-E02D8D1BE529}"/>
              </a:ext>
            </a:extLst>
          </p:cNvPr>
          <p:cNvSpPr/>
          <p:nvPr/>
        </p:nvSpPr>
        <p:spPr>
          <a:xfrm>
            <a:off x="6436223" y="597463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E58CEE-0FB3-F8CE-9E48-75CA3A3BDEEE}"/>
              </a:ext>
            </a:extLst>
          </p:cNvPr>
          <p:cNvSpPr/>
          <p:nvPr/>
        </p:nvSpPr>
        <p:spPr>
          <a:xfrm>
            <a:off x="2980848" y="2936442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8D4E4-1B9F-2B50-6537-0F73F8637B5C}"/>
              </a:ext>
            </a:extLst>
          </p:cNvPr>
          <p:cNvSpPr/>
          <p:nvPr/>
        </p:nvSpPr>
        <p:spPr>
          <a:xfrm>
            <a:off x="7733345" y="5975050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3EC78-5D70-DFAF-EA83-DDC9084D8A60}"/>
              </a:ext>
            </a:extLst>
          </p:cNvPr>
          <p:cNvSpPr/>
          <p:nvPr/>
        </p:nvSpPr>
        <p:spPr>
          <a:xfrm>
            <a:off x="2983906" y="433773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B10B8F-824D-7DFE-FA41-8F56FD2C6647}"/>
              </a:ext>
            </a:extLst>
          </p:cNvPr>
          <p:cNvSpPr/>
          <p:nvPr/>
        </p:nvSpPr>
        <p:spPr>
          <a:xfrm>
            <a:off x="9049133" y="537611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74690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F5C-9225-ADD2-F127-1DFCD343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74848-9744-389E-02BF-34F1518EDEA6}"/>
              </a:ext>
            </a:extLst>
          </p:cNvPr>
          <p:cNvSpPr txBox="1"/>
          <p:nvPr/>
        </p:nvSpPr>
        <p:spPr>
          <a:xfrm>
            <a:off x="3254253" y="1842472"/>
            <a:ext cx="7520724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-alter external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(['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FileDate:datetime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datetime_pattern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multijson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h@'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abfss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://&lt;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&gt;@&lt;storageAccount&gt;.dfs.core.windows.net/&lt;Folder&gt;;impersonate'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FileExtension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folder='Source')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9B866-3DA7-160C-B77D-A342829A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589AACCE-E11E-FBA0-1676-16DE84270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6DC62-5C69-AA1E-0A1D-ADBFBE14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D2745A83-7BBB-8CEC-1B62-E1CBDD067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FA74C-FB04-05A1-5F0D-5653D941056E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B8A0-4E7C-0A14-552D-12E075C6D0B1}"/>
              </a:ext>
            </a:extLst>
          </p:cNvPr>
          <p:cNvSpPr txBox="1"/>
          <p:nvPr/>
        </p:nvSpPr>
        <p:spPr>
          <a:xfrm>
            <a:off x="3254253" y="4462541"/>
            <a:ext cx="7520725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mv-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bagexpansion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extend timestamp, values.id,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values.v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values.q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values.t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project Ts,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SignalId,MeasurementValue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MeasurementContext,CreatedAt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1DED4-7041-E1FF-8349-97AFDF181F03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879456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C688A-0D86-E358-8B2D-BAC61C82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B4DE0306-C28C-32B1-9B82-8FC64B2CC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BF538-E529-FCA1-88D7-F87AEA99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0DFEC-9650-B1D3-B507-DCA1A0DA1572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71961" cy="2582463"/>
            <a:chOff x="8987555" y="1409730"/>
            <a:chExt cx="3171961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200613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17196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0013301" y="2606768"/>
              <a:ext cx="1900030" cy="63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8698203" y="4110388"/>
            <a:ext cx="994424" cy="6202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515669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84A80-173E-34A1-4F28-A9A910A91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7468" y="4014748"/>
            <a:ext cx="2337559" cy="1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4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3" y="1462564"/>
            <a:ext cx="733355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14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8571-4D39-D96A-B24C-525D7B76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830-C050-8829-AAF6-8F65C564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Migrate the code to “official” Git Repo</a:t>
            </a:r>
          </a:p>
          <a:p>
            <a:r>
              <a:rPr lang="en-US" dirty="0"/>
              <a:t>Automate Deployment</a:t>
            </a:r>
          </a:p>
          <a:p>
            <a:r>
              <a:rPr lang="en-US" dirty="0"/>
              <a:t>Documentation changes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8625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points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“load command” controlled from ADX if data is landed in the data lake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Only single day</a:t>
            </a:r>
            <a:br>
              <a:rPr lang="en-US" dirty="0"/>
            </a:br>
            <a:r>
              <a:rPr lang="en-US" dirty="0"/>
              <a:t>make sense?</a:t>
            </a:r>
            <a:endParaRPr lang="en-CH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A193FF-9035-8FA5-C010-385B205D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6" y="3346194"/>
            <a:ext cx="7562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63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discuss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Use “.ingest command” -&gt; controlled from ADX if data is landed in the data lake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Less expensive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“No” control on the meta data side, if used with [async]</a:t>
            </a:r>
          </a:p>
          <a:p>
            <a:pPr lvl="1"/>
            <a:r>
              <a:rPr lang="en-US" dirty="0"/>
              <a:t>No wildcards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 assume, for </a:t>
            </a:r>
            <a:r>
              <a:rPr lang="en-US" dirty="0" err="1"/>
              <a:t>AdX</a:t>
            </a:r>
            <a:r>
              <a:rPr lang="en-US" dirty="0"/>
              <a:t> only single day slices make sense?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0799-C556-89FE-4992-4CDF797A756B}"/>
              </a:ext>
            </a:extLst>
          </p:cNvPr>
          <p:cNvSpPr txBox="1"/>
          <p:nvPr/>
        </p:nvSpPr>
        <p:spPr>
          <a:xfrm>
            <a:off x="1162171" y="3030498"/>
            <a:ext cx="101329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Measurement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h'https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://xxx.blob.core…./slicedimport/raw…/FatoryEdge_Core_ent…_20211125.parquet;managed_identity=system'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parquet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C2223EF6-5B95-2630-FE66-A72E8E647A1E}"/>
              </a:ext>
            </a:extLst>
          </p:cNvPr>
          <p:cNvSpPr/>
          <p:nvPr/>
        </p:nvSpPr>
        <p:spPr>
          <a:xfrm>
            <a:off x="5955182" y="1352004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93386"/>
              <a:gd name="adj6" fmla="val -7054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creationTime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CH" sz="11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"2021-11-25"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  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Source:PipelineLoad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"LoadedAt:2023-05-04T05:24:10.583"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"SlicedImportObject_Id:6DD4A13A-…-BF79"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5ADE905-58AC-731E-1B82-507E1458FB4F}"/>
              </a:ext>
            </a:extLst>
          </p:cNvPr>
          <p:cNvSpPr/>
          <p:nvPr/>
        </p:nvSpPr>
        <p:spPr>
          <a:xfrm>
            <a:off x="8421408" y="443647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14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40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87EB-02B6-8325-A7BF-F84AECB3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EF549-48B4-7FBA-56D4-610DCFA8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84" y="1450919"/>
            <a:ext cx="5219738" cy="410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DF5C5-17E7-ECEB-A831-75ED64F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07" y="152819"/>
            <a:ext cx="3281386" cy="263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22CD5-DF7B-C401-6207-B1FE3E80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3" y="4125012"/>
            <a:ext cx="5124487" cy="247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C3AF8-39BE-83A5-FDA2-A2B6DB65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28" y="423399"/>
            <a:ext cx="5095912" cy="36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4F47E-37DB-3943-3A7A-2402D1BE8235}"/>
              </a:ext>
            </a:extLst>
          </p:cNvPr>
          <p:cNvSpPr txBox="1"/>
          <p:nvPr/>
        </p:nvSpPr>
        <p:spPr>
          <a:xfrm>
            <a:off x="451520" y="279874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list the input parameter the following stored procedure Id just like to get a table with the parameters (name, data type, default value, purpose). The table should be formatted as a raw MD table.</a:t>
            </a:r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AECF6-E3B6-0EC1-5F48-350D4FC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8" y="1089932"/>
            <a:ext cx="1109696" cy="510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9513-33DB-0CCB-D459-6992611C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4" y="1073681"/>
            <a:ext cx="3473243" cy="352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A7959-49CC-E9A9-67FD-50A4CCC437C4}"/>
              </a:ext>
            </a:extLst>
          </p:cNvPr>
          <p:cNvSpPr txBox="1"/>
          <p:nvPr/>
        </p:nvSpPr>
        <p:spPr>
          <a:xfrm>
            <a:off x="2210161" y="5291386"/>
            <a:ext cx="372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generate the raw MD?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EB010-D921-E8F1-B083-4E4462B5D9E7}"/>
              </a:ext>
            </a:extLst>
          </p:cNvPr>
          <p:cNvSpPr txBox="1"/>
          <p:nvPr/>
        </p:nvSpPr>
        <p:spPr>
          <a:xfrm>
            <a:off x="5490734" y="2268122"/>
            <a:ext cx="6365845" cy="30162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| Parameter Name | Data Type | Default Value | Purpose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--- | --- | --- | ---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@LowWaterMark | DATE | '2022.01.01' | The lower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@HigWaterMark | DATE | '2022.03.01' | The upper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@Resolution | VARCHAR(25) | 'day' | The resolution of the slices to generate. Can be 'day' or 'month'.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@SourceSystemName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system.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@GetDataCommand | </a:t>
            </a:r>
            <a:r>
              <a:rPr lang="en-US" sz="1000" dirty="0" err="1">
                <a:solidFill>
                  <a:schemeClr val="bg1"/>
                </a:solidFill>
              </a:rPr>
              <a:t>nvarchar</a:t>
            </a:r>
            <a:r>
              <a:rPr lang="en-US" sz="1000" dirty="0">
                <a:solidFill>
                  <a:schemeClr val="bg1"/>
                </a:solidFill>
              </a:rPr>
              <a:t>(max) | NULL | The command to retrieve data from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@DateFilterAttributeType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data type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@ContainerName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container to store the slices in.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@AlternativeRootFolder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If provided, then this value is used instead of the @SourceSystemName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  to create the directory path.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@MaxRowsPerFile | int | NULL | The maximum number of rows to include in each slice file.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@IngestionMappingName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ingestion mapping to use. |</a:t>
            </a:r>
          </a:p>
          <a:p>
            <a:endParaRPr lang="en-CH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34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DD40D-7747-0B4C-ED74-41DE3C2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97" y="5845377"/>
            <a:ext cx="10455501" cy="47393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487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7C6C-E75A-396F-0F55-2E079D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44" y="5289002"/>
            <a:ext cx="8572563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944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2EF7-3B70-92C6-FE97-FDC2008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685E-3E9D-5A53-C938-A122690A1EF9}"/>
              </a:ext>
            </a:extLst>
          </p:cNvPr>
          <p:cNvSpPr txBox="1"/>
          <p:nvPr/>
        </p:nvSpPr>
        <p:spPr>
          <a:xfrm>
            <a:off x="941975" y="1432009"/>
            <a:ext cx="10411825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SlicedImportObject_Id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DestinationPath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DestinationFileName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'37C8B38B-B913-4593-B1F2-68EDCB5DC60F'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RevisionNumber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OrderDate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[Status] FROM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'WHERE 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71815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AdventureWorksLT_SalesLT_Sliced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adf-to-powerbi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/SalesOrderID_lt71815'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'SalesOrderHeader_lt71815'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88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0A7-E98B-8D84-7062-9D68F4F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Path’s and Performance</a:t>
            </a:r>
            <a:endParaRPr lang="en-CH" dirty="0"/>
          </a:p>
        </p:txBody>
      </p:sp>
      <p:pic>
        <p:nvPicPr>
          <p:cNvPr id="4" name="Picture 2" descr="SQL Database (generic) | Microsoft Azure Color">
            <a:extLst>
              <a:ext uri="{FF2B5EF4-FFF2-40B4-BE49-F238E27FC236}">
                <a16:creationId xmlns:a16="http://schemas.microsoft.com/office/drawing/2014/main" id="{68E401D5-5462-50B2-6413-19D7ECBC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83" y="284399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6E141-D469-3EB4-2F2A-8E621FE79057}"/>
              </a:ext>
            </a:extLst>
          </p:cNvPr>
          <p:cNvCxnSpPr>
            <a:cxnSpLocks/>
          </p:cNvCxnSpPr>
          <p:nvPr/>
        </p:nvCxnSpPr>
        <p:spPr>
          <a:xfrm flipV="1">
            <a:off x="4508357" y="3332018"/>
            <a:ext cx="2137109" cy="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EABC8-09E2-850C-2CD6-88D6791A760C}"/>
              </a:ext>
            </a:extLst>
          </p:cNvPr>
          <p:cNvCxnSpPr/>
          <p:nvPr/>
        </p:nvCxnSpPr>
        <p:spPr>
          <a:xfrm>
            <a:off x="4496358" y="300139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8486B-B0BA-9E76-0D37-DBE0213AB537}"/>
              </a:ext>
            </a:extLst>
          </p:cNvPr>
          <p:cNvCxnSpPr>
            <a:cxnSpLocks/>
          </p:cNvCxnSpPr>
          <p:nvPr/>
        </p:nvCxnSpPr>
        <p:spPr>
          <a:xfrm>
            <a:off x="6176235" y="300138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A90DCDDB-A3C3-CE3B-D63B-DEA140A20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6839757" y="2896565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zure Data Lake Storage Connector - Mule 4">
            <a:extLst>
              <a:ext uri="{FF2B5EF4-FFF2-40B4-BE49-F238E27FC236}">
                <a16:creationId xmlns:a16="http://schemas.microsoft.com/office/drawing/2014/main" id="{546CB37E-E2B9-0602-900F-D82EBCAE1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197634" y="2358061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8137-96EB-1641-BAB4-71384D224E6F}"/>
              </a:ext>
            </a:extLst>
          </p:cNvPr>
          <p:cNvSpPr txBox="1"/>
          <p:nvPr/>
        </p:nvSpPr>
        <p:spPr>
          <a:xfrm>
            <a:off x="3647882" y="1859386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(data lake) -&gt; ADX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DD1EEE-167A-458B-E03A-E78FBA785DD0}"/>
              </a:ext>
            </a:extLst>
          </p:cNvPr>
          <p:cNvCxnSpPr>
            <a:cxnSpLocks/>
          </p:cNvCxnSpPr>
          <p:nvPr/>
        </p:nvCxnSpPr>
        <p:spPr>
          <a:xfrm flipV="1">
            <a:off x="4508357" y="3519909"/>
            <a:ext cx="2137109" cy="6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657260-BC72-6D1B-DE1B-11997D54659F}"/>
              </a:ext>
            </a:extLst>
          </p:cNvPr>
          <p:cNvCxnSpPr>
            <a:cxnSpLocks/>
          </p:cNvCxnSpPr>
          <p:nvPr/>
        </p:nvCxnSpPr>
        <p:spPr>
          <a:xfrm>
            <a:off x="6176235" y="3153789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21B65-171C-AE3A-D842-8AC76A9CBF53}"/>
              </a:ext>
            </a:extLst>
          </p:cNvPr>
          <p:cNvCxnSpPr>
            <a:cxnSpLocks/>
          </p:cNvCxnSpPr>
          <p:nvPr/>
        </p:nvCxnSpPr>
        <p:spPr>
          <a:xfrm>
            <a:off x="838200" y="559911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8EB2C-426B-48E7-14DA-696F3EE87CB7}"/>
              </a:ext>
            </a:extLst>
          </p:cNvPr>
          <p:cNvCxnSpPr>
            <a:cxnSpLocks/>
          </p:cNvCxnSpPr>
          <p:nvPr/>
        </p:nvCxnSpPr>
        <p:spPr>
          <a:xfrm>
            <a:off x="838200" y="6028607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E82B11-676A-5C15-6B33-D1A85CC69898}"/>
              </a:ext>
            </a:extLst>
          </p:cNvPr>
          <p:cNvSpPr txBox="1"/>
          <p:nvPr/>
        </p:nvSpPr>
        <p:spPr>
          <a:xfrm>
            <a:off x="1406236" y="5414449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ADF/Synapse Copy activity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DFF03-6926-4D23-204C-0ED681B12518}"/>
              </a:ext>
            </a:extLst>
          </p:cNvPr>
          <p:cNvSpPr txBox="1"/>
          <p:nvPr/>
        </p:nvSpPr>
        <p:spPr>
          <a:xfrm>
            <a:off x="1406235" y="5843941"/>
            <a:ext cx="211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ADX “read request”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C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D3AE60-376F-AC1F-A2AB-8C894D1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1" y="2345763"/>
            <a:ext cx="2800767" cy="227249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927F34-B3F4-D24F-E6AB-DBCBF7AAFC5F}"/>
              </a:ext>
            </a:extLst>
          </p:cNvPr>
          <p:cNvSpPr txBox="1"/>
          <p:nvPr/>
        </p:nvSpPr>
        <p:spPr>
          <a:xfrm>
            <a:off x="618105" y="1520832"/>
            <a:ext cx="28007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10000000 Measurement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20221209</a:t>
            </a:r>
          </a:p>
        </p:txBody>
      </p:sp>
    </p:spTree>
    <p:extLst>
      <p:ext uri="{BB962C8B-B14F-4D97-AF65-F5344CB8AC3E}">
        <p14:creationId xmlns:p14="http://schemas.microsoft.com/office/powerpoint/2010/main" val="263615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2416098"/>
            <a:ext cx="7529419" cy="4276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2537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CF7C-CFA9-7115-88F7-AB5D01C6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969438FF-F266-B562-E481-8BC2DF93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" t="-795" r="136" b="-815"/>
          <a:stretch/>
        </p:blipFill>
        <p:spPr bwMode="auto">
          <a:xfrm>
            <a:off x="2516589" y="2872792"/>
            <a:ext cx="5887939" cy="39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13E77D-1CD1-1F6B-AA58-27B3B262F316}"/>
              </a:ext>
            </a:extLst>
          </p:cNvPr>
          <p:cNvCxnSpPr>
            <a:cxnSpLocks/>
          </p:cNvCxnSpPr>
          <p:nvPr/>
        </p:nvCxnSpPr>
        <p:spPr>
          <a:xfrm flipV="1">
            <a:off x="4408721" y="799106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925444-14A8-3189-CBC2-DF9B3FA3C731}"/>
              </a:ext>
            </a:extLst>
          </p:cNvPr>
          <p:cNvCxnSpPr>
            <a:cxnSpLocks/>
          </p:cNvCxnSpPr>
          <p:nvPr/>
        </p:nvCxnSpPr>
        <p:spPr>
          <a:xfrm flipV="1">
            <a:off x="7885708" y="732970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5C9147BE-DAA2-437B-825E-491575929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4408721" y="1999754"/>
            <a:ext cx="3476987" cy="4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3867912"/>
            <a:ext cx="7529419" cy="28250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8180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035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8" y="3922776"/>
            <a:ext cx="4506114" cy="27701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6989082" y="4155445"/>
            <a:ext cx="2568963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2209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3707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6903753" y="3867912"/>
            <a:ext cx="3076923" cy="1332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0"/>
            <a:ext cx="7529419" cy="225694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4959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7DDE-B23D-6221-C221-DD9AB0B9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Benefits of the toolbox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CF6F-11F0-DC59-343A-684F5384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Huge datasets can be loaded in well defined slices</a:t>
            </a:r>
          </a:p>
          <a:p>
            <a:pPr lvl="1"/>
            <a:r>
              <a:rPr lang="en-US" dirty="0"/>
              <a:t>Slices can be reloaded, if needed</a:t>
            </a:r>
          </a:p>
          <a:p>
            <a:r>
              <a:rPr lang="en-US" dirty="0"/>
              <a:t>Slices can be loaded parallel (pipeline defines how many parallel loads are executed)</a:t>
            </a:r>
          </a:p>
          <a:p>
            <a:pPr lvl="1"/>
            <a:r>
              <a:rPr lang="en-US" dirty="0"/>
              <a:t>Data transfer workload can scale out over different integration runtimes to optimize performance</a:t>
            </a:r>
          </a:p>
          <a:p>
            <a:r>
              <a:rPr lang="en-US" dirty="0"/>
              <a:t>If a slice fails, then it can be restarted, without data duplication</a:t>
            </a:r>
          </a:p>
          <a:p>
            <a:r>
              <a:rPr lang="en-US" dirty="0"/>
              <a:t>Transfer is logged in the meta data database (duration, number of rows transferred)</a:t>
            </a:r>
          </a:p>
          <a:p>
            <a:r>
              <a:rPr lang="en-US" dirty="0"/>
              <a:t>If an ADX cluster is the target, then </a:t>
            </a:r>
            <a:r>
              <a:rPr lang="en-US" dirty="0" err="1"/>
              <a:t>creationTime</a:t>
            </a:r>
            <a:r>
              <a:rPr lang="en-US" dirty="0"/>
              <a:t> is set correctly and the following tags are added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PipelineRun_Id</a:t>
            </a:r>
            <a:r>
              <a:rPr lang="en-US" sz="2300" dirty="0"/>
              <a:t>:&lt;@pipeline().RunId&gt;"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LoadedAt</a:t>
            </a:r>
            <a:r>
              <a:rPr lang="en-US" sz="2300" dirty="0"/>
              <a:t>:&lt;UTC date of data load&gt;"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SlicedImportObject_Id</a:t>
            </a:r>
            <a:r>
              <a:rPr lang="en-US" sz="2300" dirty="0"/>
              <a:t>:&lt;</a:t>
            </a:r>
            <a:r>
              <a:rPr lang="en-US" sz="2300" dirty="0" err="1"/>
              <a:t>SlicedImportObject_Id</a:t>
            </a:r>
            <a:r>
              <a:rPr lang="en-US" sz="2300" dirty="0"/>
              <a:t> of the slice &gt;"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ExtentFingerprint</a:t>
            </a:r>
            <a:r>
              <a:rPr lang="de-CH" sz="2300" dirty="0"/>
              <a:t>:&lt;YYYYMMDD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the</a:t>
            </a:r>
            <a:r>
              <a:rPr lang="de-CH" sz="2300" dirty="0"/>
              <a:t> slice. </a:t>
            </a:r>
            <a:r>
              <a:rPr lang="de-CH" sz="2300" dirty="0" err="1"/>
              <a:t>Used</a:t>
            </a:r>
            <a:r>
              <a:rPr lang="de-CH" sz="2300" dirty="0"/>
              <a:t> </a:t>
            </a:r>
            <a:r>
              <a:rPr lang="de-CH" sz="2300" dirty="0" err="1"/>
              <a:t>to</a:t>
            </a:r>
            <a:r>
              <a:rPr lang="de-CH" sz="2300" dirty="0"/>
              <a:t> </a:t>
            </a:r>
            <a:r>
              <a:rPr lang="de-CH" sz="2300" dirty="0" err="1"/>
              <a:t>identifiy</a:t>
            </a:r>
            <a:r>
              <a:rPr lang="de-CH" sz="2300" dirty="0"/>
              <a:t> </a:t>
            </a:r>
            <a:r>
              <a:rPr lang="de-CH" sz="2300" dirty="0" err="1"/>
              <a:t>extents</a:t>
            </a:r>
            <a:r>
              <a:rPr lang="de-CH" sz="2300" dirty="0"/>
              <a:t> </a:t>
            </a:r>
            <a:r>
              <a:rPr lang="de-CH" sz="2300" dirty="0" err="1"/>
              <a:t>from</a:t>
            </a:r>
            <a:r>
              <a:rPr lang="de-CH" sz="2300" dirty="0"/>
              <a:t> </a:t>
            </a:r>
            <a:r>
              <a:rPr lang="de-CH" sz="2300" dirty="0" err="1"/>
              <a:t>previous</a:t>
            </a:r>
            <a:r>
              <a:rPr lang="de-CH" sz="2300" dirty="0"/>
              <a:t> </a:t>
            </a:r>
            <a:r>
              <a:rPr lang="de-CH" sz="2300" dirty="0" err="1"/>
              <a:t>loads</a:t>
            </a:r>
            <a:r>
              <a:rPr lang="en-US" sz="2300" dirty="0"/>
              <a:t>"</a:t>
            </a:r>
            <a:endParaRPr lang="en-US" dirty="0"/>
          </a:p>
          <a:p>
            <a:r>
              <a:rPr lang="en-US" dirty="0"/>
              <a:t>Very simple and cost efficient ADF/Synapse pipelines</a:t>
            </a:r>
          </a:p>
          <a:p>
            <a:pPr lvl="1"/>
            <a:r>
              <a:rPr lang="en-US" dirty="0"/>
              <a:t>No complex logic within the pipelines</a:t>
            </a:r>
          </a:p>
          <a:p>
            <a:r>
              <a:rPr lang="en-US" dirty="0"/>
              <a:t>Full flexibility to extend and integrate the pipelines, according to the project requirements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4345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78B5-1DBD-BB47-83B6-C263996F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B0F-0765-D3D6-65E7-9F9F7D75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56"/>
            <a:ext cx="5326626" cy="216690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Download GitHub repo</a:t>
            </a:r>
          </a:p>
          <a:p>
            <a:r>
              <a:rPr lang="en-US" sz="2400" dirty="0"/>
              <a:t>Deploy meta data database project </a:t>
            </a:r>
            <a:br>
              <a:rPr lang="en-US" sz="2400" dirty="0"/>
            </a:br>
            <a:r>
              <a:rPr lang="en-US" sz="2400" dirty="0"/>
              <a:t>to an (Azure) SQL DB</a:t>
            </a:r>
          </a:p>
          <a:p>
            <a:r>
              <a:rPr lang="en-US" sz="2400" dirty="0"/>
              <a:t>Deploy/create ADF/Synapse Pipeline</a:t>
            </a:r>
          </a:p>
          <a:p>
            <a:r>
              <a:rPr lang="en-US" sz="2400" dirty="0"/>
              <a:t>Generate slice meta data</a:t>
            </a:r>
          </a:p>
          <a:p>
            <a:r>
              <a:rPr lang="en-US" sz="2400" dirty="0"/>
              <a:t>Run the 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45ED4-7B9C-3E25-FE36-25B1C75E6B5B}"/>
              </a:ext>
            </a:extLst>
          </p:cNvPr>
          <p:cNvSpPr txBox="1"/>
          <p:nvPr/>
        </p:nvSpPr>
        <p:spPr>
          <a:xfrm>
            <a:off x="4748981" y="3370007"/>
            <a:ext cx="686508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FatoryEdge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* FROM [Core].[Measurement]'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1729-58D2-DAEF-185D-3F77CFB6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34" y="2295418"/>
            <a:ext cx="3637935" cy="99436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B6D13-1615-19BA-3D9B-3FCEE247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07" y="3980531"/>
            <a:ext cx="3290768" cy="2436464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52" name="Picture 4" descr="GitHub Logo and symbol, meaning, history, PNG, brand">
            <a:hlinkClick r:id="rId5"/>
            <a:extLst>
              <a:ext uri="{FF2B5EF4-FFF2-40B4-BE49-F238E27FC236}">
                <a16:creationId xmlns:a16="http://schemas.microsoft.com/office/drawing/2014/main" id="{04FEB6CA-E2AD-F8B9-3D39-F8A52E98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61" y="365125"/>
            <a:ext cx="1791929" cy="10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1CEC0-2788-9305-B52B-0BE87C9C0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472" y="489846"/>
            <a:ext cx="1613981" cy="196598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5837-C428-57A6-6295-4032DB67D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529" y="922961"/>
            <a:ext cx="2082624" cy="115029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66AD-477B-F636-EB5E-C13AF2022BEE}"/>
              </a:ext>
            </a:extLst>
          </p:cNvPr>
          <p:cNvSpPr txBox="1"/>
          <p:nvPr/>
        </p:nvSpPr>
        <p:spPr>
          <a:xfrm>
            <a:off x="1084199" y="6452569"/>
            <a:ext cx="108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9"/>
              </a:rPr>
              <a:t>Azure/</a:t>
            </a:r>
            <a:r>
              <a:rPr lang="de-CH" sz="1200" dirty="0" err="1">
                <a:hlinkClick r:id="rId9"/>
              </a:rPr>
              <a:t>azure-kusto-sdmt</a:t>
            </a:r>
            <a:r>
              <a:rPr lang="de-CH" sz="1200" dirty="0">
                <a:hlinkClick r:id="rId9"/>
              </a:rPr>
              <a:t>: </a:t>
            </a:r>
            <a:r>
              <a:rPr lang="de-CH" sz="1200" dirty="0" err="1">
                <a:hlinkClick r:id="rId9"/>
              </a:rPr>
              <a:t>Sliced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migration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toolbox</a:t>
            </a:r>
            <a:r>
              <a:rPr lang="de-CH" sz="1200" dirty="0">
                <a:hlinkClick r:id="rId9"/>
              </a:rPr>
              <a:t> (</a:t>
            </a:r>
            <a:r>
              <a:rPr lang="de-CH" sz="1200" dirty="0" err="1">
                <a:hlinkClick r:id="rId9"/>
              </a:rPr>
              <a:t>loading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historical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</a:t>
            </a:r>
            <a:r>
              <a:rPr lang="de-CH" sz="1200" dirty="0">
                <a:hlinkClick r:id="rId9"/>
              </a:rPr>
              <a:t> ADX - Kusto) (github.com)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45796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3594</Words>
  <Application>Microsoft Office PowerPoint</Application>
  <PresentationFormat>Widescreen</PresentationFormat>
  <Paragraphs>512</Paragraphs>
  <Slides>40</Slides>
  <Notes>3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Sliced Data Migration Toolbox (SDMT) - Public</vt:lpstr>
      <vt:lpstr>Transfer Scenarios</vt:lpstr>
      <vt:lpstr>Supported ADX Ingest Paths</vt:lpstr>
      <vt:lpstr>Supported ADX Ingest Paths</vt:lpstr>
      <vt:lpstr>Supported ADX Ingest Paths</vt:lpstr>
      <vt:lpstr>Supported ADX Ingest Paths</vt:lpstr>
      <vt:lpstr>Supported ADX Ingest Paths</vt:lpstr>
      <vt:lpstr>Main Benefits of the toolbox</vt:lpstr>
      <vt:lpstr>Usage </vt:lpstr>
      <vt:lpstr>Telemetry Info in ADF, ADX and SQL</vt:lpstr>
      <vt:lpstr>SDMT – Sliced Data Migration Tool - Overview</vt:lpstr>
      <vt:lpstr>SDMT – Sliced Data Migration Tool – Error slice</vt:lpstr>
      <vt:lpstr>SDMT – Sliced Data Migration Tool - Restart</vt:lpstr>
      <vt:lpstr>SDMT – Sliced Data Migration Tool - ADX</vt:lpstr>
      <vt:lpstr>SDMT – Transfer to data lake</vt:lpstr>
      <vt:lpstr>Direct Transfer (SQL -&gt; ADX)</vt:lpstr>
      <vt:lpstr>Direct Transfer (SQL -&gt; ADX)</vt:lpstr>
      <vt:lpstr>Direct Transfer (SQL -&gt; SQL)</vt:lpstr>
      <vt:lpstr>SDMT – via data lake -&gt; ADX</vt:lpstr>
      <vt:lpstr>Benefit of using ADF/Synapse Pipelines</vt:lpstr>
      <vt:lpstr>Meta Data Process Flow</vt:lpstr>
      <vt:lpstr>Scenarios and required objects/meta data</vt:lpstr>
      <vt:lpstr>SQL to ADX – Select * from source</vt:lpstr>
      <vt:lpstr>SQL to ADX – Specify select statement</vt:lpstr>
      <vt:lpstr>SQL to ADX, using sql_request plugin</vt:lpstr>
      <vt:lpstr>SQL to ADX, using sql_request plugin</vt:lpstr>
      <vt:lpstr>SQL to ADX, using sql_request plugin</vt:lpstr>
      <vt:lpstr>Data lake to ADX, using external table</vt:lpstr>
      <vt:lpstr>Data lake to ADX, using external table</vt:lpstr>
      <vt:lpstr>Asks</vt:lpstr>
      <vt:lpstr>Open points</vt:lpstr>
      <vt:lpstr>Points to discuss</vt:lpstr>
      <vt:lpstr>Sliced Data Migration Toolbox (SDMT)</vt:lpstr>
      <vt:lpstr>ChatGPT</vt:lpstr>
      <vt:lpstr>PowerPoint Presentation</vt:lpstr>
      <vt:lpstr>Generate Meta Data</vt:lpstr>
      <vt:lpstr>Generate Meta Data</vt:lpstr>
      <vt:lpstr>Manual Meta Data</vt:lpstr>
      <vt:lpstr>Migration Path’s and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Data Migration Toolbox (SDMT)</dc:title>
  <dc:creator>Meinrad Weiss</dc:creator>
  <cp:lastModifiedBy>Meinrad Weiss</cp:lastModifiedBy>
  <cp:revision>33</cp:revision>
  <dcterms:created xsi:type="dcterms:W3CDTF">2023-05-03T09:56:54Z</dcterms:created>
  <dcterms:modified xsi:type="dcterms:W3CDTF">2023-07-27T07:10:42Z</dcterms:modified>
</cp:coreProperties>
</file>